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9" r:id="rId3"/>
    <p:sldId id="282" r:id="rId4"/>
    <p:sldId id="324" r:id="rId5"/>
    <p:sldId id="325" r:id="rId6"/>
    <p:sldId id="326" r:id="rId7"/>
    <p:sldId id="327" r:id="rId8"/>
    <p:sldId id="333" r:id="rId9"/>
    <p:sldId id="328" r:id="rId10"/>
    <p:sldId id="334" r:id="rId11"/>
    <p:sldId id="332" r:id="rId12"/>
    <p:sldId id="330" r:id="rId13"/>
    <p:sldId id="331" r:id="rId14"/>
    <p:sldId id="335"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sho@mvd.biglobe.ne.jp" initials="k" lastIdx="2" clrIdx="0">
    <p:extLst>
      <p:ext uri="{19B8F6BF-5375-455C-9EA6-DF929625EA0E}">
        <p15:presenceInfo xmlns:p15="http://schemas.microsoft.com/office/powerpoint/2012/main" userId="1e68aae14a43c5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14" autoAdjust="0"/>
    <p:restoredTop sz="74822" autoAdjust="0"/>
  </p:normalViewPr>
  <p:slideViewPr>
    <p:cSldViewPr snapToGrid="0">
      <p:cViewPr varScale="1">
        <p:scale>
          <a:sx n="70" d="100"/>
          <a:sy n="70" d="100"/>
        </p:scale>
        <p:origin x="639" y="33"/>
      </p:cViewPr>
      <p:guideLst/>
    </p:cSldViewPr>
  </p:slideViewPr>
  <p:notesTextViewPr>
    <p:cViewPr>
      <p:scale>
        <a:sx n="75" d="100"/>
        <a:sy n="75" d="100"/>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83527-E690-43E5-9DF2-71CF77D0BA79}" type="datetimeFigureOut">
              <a:rPr kumimoji="1" lang="ja-JP" altLang="en-US" smtClean="0"/>
              <a:t>2022/1/6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B231-7F6A-4C7F-8E1C-2439C842C6B1}" type="slidenum">
              <a:rPr kumimoji="1" lang="ja-JP" altLang="en-US" smtClean="0"/>
              <a:t>‹#›</a:t>
            </a:fld>
            <a:endParaRPr kumimoji="1" lang="ja-JP" altLang="en-US"/>
          </a:p>
        </p:txBody>
      </p:sp>
    </p:spTree>
    <p:extLst>
      <p:ext uri="{BB962C8B-B14F-4D97-AF65-F5344CB8AC3E}">
        <p14:creationId xmlns:p14="http://schemas.microsoft.com/office/powerpoint/2010/main" val="14741445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2</a:t>
            </a:fld>
            <a:endParaRPr kumimoji="1" lang="ja-JP" altLang="en-US"/>
          </a:p>
        </p:txBody>
      </p:sp>
    </p:spTree>
    <p:extLst>
      <p:ext uri="{BB962C8B-B14F-4D97-AF65-F5344CB8AC3E}">
        <p14:creationId xmlns:p14="http://schemas.microsoft.com/office/powerpoint/2010/main" val="4114573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3</a:t>
            </a:fld>
            <a:endParaRPr kumimoji="1" lang="ja-JP" altLang="en-US"/>
          </a:p>
        </p:txBody>
      </p:sp>
    </p:spTree>
    <p:extLst>
      <p:ext uri="{BB962C8B-B14F-4D97-AF65-F5344CB8AC3E}">
        <p14:creationId xmlns:p14="http://schemas.microsoft.com/office/powerpoint/2010/main" val="1919266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この歌の中には対比されている言葉があります。</a:t>
            </a:r>
            <a:endParaRPr kumimoji="1" lang="en-US" altLang="ja-JP" dirty="0"/>
          </a:p>
          <a:p>
            <a:r>
              <a:rPr kumimoji="1" lang="ja-JP" altLang="en-US" dirty="0"/>
              <a:t>何でしょう。</a:t>
            </a:r>
            <a:r>
              <a:rPr kumimoji="1" lang="en-US" altLang="ja-JP" dirty="0"/>
              <a:t>3</a:t>
            </a:r>
            <a:r>
              <a:rPr kumimoji="1" lang="ja-JP" altLang="en-US" dirty="0"/>
              <a:t>組あります。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4</a:t>
            </a:fld>
            <a:endParaRPr kumimoji="1" lang="ja-JP" altLang="en-US"/>
          </a:p>
        </p:txBody>
      </p:sp>
    </p:spTree>
    <p:extLst>
      <p:ext uri="{BB962C8B-B14F-4D97-AF65-F5344CB8AC3E}">
        <p14:creationId xmlns:p14="http://schemas.microsoft.com/office/powerpoint/2010/main" val="200229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まずは、「ゆく」と「かへる」</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5</a:t>
            </a:fld>
            <a:endParaRPr kumimoji="1" lang="ja-JP" altLang="en-US"/>
          </a:p>
        </p:txBody>
      </p:sp>
    </p:spTree>
    <p:extLst>
      <p:ext uri="{BB962C8B-B14F-4D97-AF65-F5344CB8AC3E}">
        <p14:creationId xmlns:p14="http://schemas.microsoft.com/office/powerpoint/2010/main" val="607027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次に、「しる」と「しらぬ」</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6</a:t>
            </a:fld>
            <a:endParaRPr kumimoji="1" lang="ja-JP" altLang="en-US"/>
          </a:p>
        </p:txBody>
      </p:sp>
    </p:spTree>
    <p:extLst>
      <p:ext uri="{BB962C8B-B14F-4D97-AF65-F5344CB8AC3E}">
        <p14:creationId xmlns:p14="http://schemas.microsoft.com/office/powerpoint/2010/main" val="52738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そして、「わかれ」と「あふ」です。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7</a:t>
            </a:fld>
            <a:endParaRPr kumimoji="1" lang="ja-JP" altLang="en-US"/>
          </a:p>
        </p:txBody>
      </p:sp>
    </p:spTree>
    <p:extLst>
      <p:ext uri="{BB962C8B-B14F-4D97-AF65-F5344CB8AC3E}">
        <p14:creationId xmlns:p14="http://schemas.microsoft.com/office/powerpoint/2010/main" val="2593360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この歌の中には、地名があります。何でしょうか。</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8</a:t>
            </a:fld>
            <a:endParaRPr kumimoji="1" lang="ja-JP" altLang="en-US"/>
          </a:p>
        </p:txBody>
      </p:sp>
    </p:spTree>
    <p:extLst>
      <p:ext uri="{BB962C8B-B14F-4D97-AF65-F5344CB8AC3E}">
        <p14:creationId xmlns:p14="http://schemas.microsoft.com/office/powerpoint/2010/main" val="3396564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「逢坂の関」です。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9</a:t>
            </a:fld>
            <a:endParaRPr kumimoji="1" lang="ja-JP" altLang="en-US"/>
          </a:p>
        </p:txBody>
      </p:sp>
    </p:spTree>
    <p:extLst>
      <p:ext uri="{BB962C8B-B14F-4D97-AF65-F5344CB8AC3E}">
        <p14:creationId xmlns:p14="http://schemas.microsoft.com/office/powerpoint/2010/main" val="1229571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逢坂の関は、京都と滋賀県の間にあります。山のなかに、細く道がありますね。ここに関所を設けていたわけです。</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10</a:t>
            </a:fld>
            <a:endParaRPr kumimoji="1" lang="ja-JP" altLang="en-US"/>
          </a:p>
        </p:txBody>
      </p:sp>
    </p:spTree>
    <p:extLst>
      <p:ext uri="{BB962C8B-B14F-4D97-AF65-F5344CB8AC3E}">
        <p14:creationId xmlns:p14="http://schemas.microsoft.com/office/powerpoint/2010/main" val="2067497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関所では、今でいう国境ゲートのように、行き来するには、特別な紹介状や手形が必要でした。</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11</a:t>
            </a:fld>
            <a:endParaRPr kumimoji="1" lang="ja-JP" altLang="en-US"/>
          </a:p>
        </p:txBody>
      </p:sp>
    </p:spTree>
    <p:extLst>
      <p:ext uri="{BB962C8B-B14F-4D97-AF65-F5344CB8AC3E}">
        <p14:creationId xmlns:p14="http://schemas.microsoft.com/office/powerpoint/2010/main" val="1278258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作者には、この逢坂の関でどんな人たちが見えていたでしょうか。（関を超えて旅をする人、お見送りしに来た人、再び出会うことができた人など）</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12</a:t>
            </a:fld>
            <a:endParaRPr kumimoji="1" lang="ja-JP" altLang="en-US"/>
          </a:p>
        </p:txBody>
      </p:sp>
    </p:spTree>
    <p:extLst>
      <p:ext uri="{BB962C8B-B14F-4D97-AF65-F5344CB8AC3E}">
        <p14:creationId xmlns:p14="http://schemas.microsoft.com/office/powerpoint/2010/main" val="312149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作者の蝉丸は、逢坂の関を見て、「これだよ、行く人も帰る人も、知る人も知らない人も、別れては逢ってゆく、これが逢坂の関だよ。」という意味でこの歌を作ったのですね。</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13</a:t>
            </a:fld>
            <a:endParaRPr kumimoji="1" lang="ja-JP" altLang="en-US"/>
          </a:p>
        </p:txBody>
      </p:sp>
    </p:spTree>
    <p:extLst>
      <p:ext uri="{BB962C8B-B14F-4D97-AF65-F5344CB8AC3E}">
        <p14:creationId xmlns:p14="http://schemas.microsoft.com/office/powerpoint/2010/main" val="2046742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作者の蝉丸です。蝉丸はこの逢坂の関付近に住んでいました。</a:t>
            </a:r>
            <a:endParaRPr kumimoji="1" lang="en-US" altLang="ja-JP" dirty="0"/>
          </a:p>
          <a:p>
            <a:r>
              <a:rPr kumimoji="1" lang="ja-JP" altLang="en-US" dirty="0"/>
              <a:t>目が見えないといわれていましたが、その中でも、逢坂の関の悲喜こもごもをいろいろと感じて作ったのではないかと言われています。</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14</a:t>
            </a:fld>
            <a:endParaRPr kumimoji="1" lang="ja-JP" altLang="en-US"/>
          </a:p>
        </p:txBody>
      </p:sp>
    </p:spTree>
    <p:extLst>
      <p:ext uri="{BB962C8B-B14F-4D97-AF65-F5344CB8AC3E}">
        <p14:creationId xmlns:p14="http://schemas.microsoft.com/office/powerpoint/2010/main" val="3834270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34826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1032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55230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80033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2994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7822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1111458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27531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991612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04260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14794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9310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おも</a:t>
            </a:r>
            <a:r>
              <a:rPr kumimoji="1" lang="ja-JP" altLang="en-US" dirty="0" err="1"/>
              <a:t>しろ</a:t>
            </a:r>
            <a:r>
              <a:rPr kumimoji="1" lang="ja-JP" altLang="en-US" dirty="0"/>
              <a:t>百人一首授業</a:t>
            </a:r>
          </a:p>
        </p:txBody>
      </p:sp>
      <p:sp>
        <p:nvSpPr>
          <p:cNvPr id="3" name="サブタイトル 2"/>
          <p:cNvSpPr>
            <a:spLocks noGrp="1"/>
          </p:cNvSpPr>
          <p:nvPr>
            <p:ph type="subTitle" idx="1"/>
          </p:nvPr>
        </p:nvSpPr>
        <p:spPr/>
        <p:txBody>
          <a:bodyPr/>
          <a:lstStyle/>
          <a:p>
            <a:r>
              <a:rPr lang="ja-JP" altLang="en-US"/>
              <a:t>１０（黄③）</a:t>
            </a:r>
            <a:r>
              <a:rPr kumimoji="1" lang="ja-JP" altLang="en-US"/>
              <a:t>　</a:t>
            </a:r>
            <a:r>
              <a:rPr kumimoji="1" lang="ja-JP" altLang="en-US" dirty="0"/>
              <a:t>これやこの～</a:t>
            </a:r>
          </a:p>
        </p:txBody>
      </p:sp>
    </p:spTree>
    <p:extLst>
      <p:ext uri="{BB962C8B-B14F-4D97-AF65-F5344CB8AC3E}">
        <p14:creationId xmlns:p14="http://schemas.microsoft.com/office/powerpoint/2010/main" val="380486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t>ゆくもかへるも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t>しるもしらぬも</a:t>
            </a:r>
            <a:endParaRPr lang="en-US" altLang="ja-JP" sz="6000" dirty="0"/>
          </a:p>
          <a:p>
            <a:endParaRPr lang="en-US" altLang="ja-JP" sz="6000" dirty="0"/>
          </a:p>
          <a:p>
            <a:r>
              <a:rPr lang="ja-JP" altLang="en-US" sz="6000" dirty="0"/>
              <a:t>あふさかのせき</a:t>
            </a:r>
            <a:endParaRPr lang="en-US" altLang="ja-JP" sz="6000" dirty="0"/>
          </a:p>
        </p:txBody>
      </p:sp>
    </p:spTree>
    <p:extLst>
      <p:ext uri="{BB962C8B-B14F-4D97-AF65-F5344CB8AC3E}">
        <p14:creationId xmlns:p14="http://schemas.microsoft.com/office/powerpoint/2010/main" val="196943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57011"/>
            <a:ext cx="8494633" cy="5743977"/>
          </a:xfrm>
          <a:prstGeom prst="rect">
            <a:avLst/>
          </a:prstGeom>
          <a:noFill/>
        </p:spPr>
        <p:txBody>
          <a:bodyPr vert="eaVert" wrap="square" rtlCol="0">
            <a:spAutoFit/>
          </a:bodyPr>
          <a:lstStyle/>
          <a:p>
            <a:r>
              <a:rPr lang="ja-JP" altLang="en-US" sz="6000" dirty="0"/>
              <a:t>こ</a:t>
            </a:r>
            <a:endParaRPr lang="en-US" altLang="ja-JP" sz="6000" dirty="0"/>
          </a:p>
          <a:p>
            <a:endParaRPr lang="en-US" altLang="ja-JP" sz="6000" dirty="0"/>
          </a:p>
          <a:p>
            <a:r>
              <a:rPr lang="ja-JP" altLang="en-US" sz="6000" dirty="0"/>
              <a:t>ゆ</a:t>
            </a:r>
            <a:endParaRPr lang="en-US" altLang="ja-JP" sz="6000" dirty="0"/>
          </a:p>
          <a:p>
            <a:endParaRPr lang="en-US" altLang="ja-JP" sz="6000" dirty="0"/>
          </a:p>
          <a:p>
            <a:r>
              <a:rPr lang="ja-JP" altLang="en-US" sz="6000" dirty="0"/>
              <a:t>わ</a:t>
            </a:r>
            <a:endParaRPr lang="en-US" altLang="ja-JP" sz="6000" dirty="0"/>
          </a:p>
          <a:p>
            <a:endParaRPr lang="en-US" altLang="ja-JP" sz="6000" dirty="0"/>
          </a:p>
          <a:p>
            <a:r>
              <a:rPr lang="ja-JP" altLang="en-US" sz="6000" dirty="0"/>
              <a:t>し</a:t>
            </a:r>
            <a:endParaRPr lang="en-US" altLang="ja-JP" sz="6000" dirty="0"/>
          </a:p>
          <a:p>
            <a:endParaRPr lang="en-US" altLang="ja-JP" sz="6000" dirty="0"/>
          </a:p>
          <a:p>
            <a:r>
              <a:rPr lang="ja-JP" altLang="en-US" sz="6000" dirty="0"/>
              <a:t>あ</a:t>
            </a:r>
            <a:endParaRPr lang="en-US" altLang="ja-JP" sz="6000" dirty="0"/>
          </a:p>
        </p:txBody>
      </p:sp>
    </p:spTree>
    <p:extLst>
      <p:ext uri="{BB962C8B-B14F-4D97-AF65-F5344CB8AC3E}">
        <p14:creationId xmlns:p14="http://schemas.microsoft.com/office/powerpoint/2010/main" val="1480543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t>ゆくもかへるも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t>しるもしらぬも</a:t>
            </a:r>
            <a:endParaRPr lang="en-US" altLang="ja-JP" sz="6000" dirty="0"/>
          </a:p>
          <a:p>
            <a:endParaRPr lang="en-US" altLang="ja-JP" sz="6000" dirty="0"/>
          </a:p>
          <a:p>
            <a:r>
              <a:rPr lang="ja-JP" altLang="en-US" sz="6000" dirty="0"/>
              <a:t>あふさかのせき</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10347371" y="416153"/>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歌の中の、対比されている言葉は</a:t>
            </a:r>
            <a:endParaRPr lang="en-US" altLang="ja-JP" sz="2800" dirty="0"/>
          </a:p>
          <a:p>
            <a:r>
              <a:rPr lang="ja-JP" altLang="en-US" sz="2800" dirty="0"/>
              <a:t>何でしょう。</a:t>
            </a:r>
          </a:p>
        </p:txBody>
      </p:sp>
    </p:spTree>
    <p:extLst>
      <p:ext uri="{BB962C8B-B14F-4D97-AF65-F5344CB8AC3E}">
        <p14:creationId xmlns:p14="http://schemas.microsoft.com/office/powerpoint/2010/main" val="6643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solidFill>
                  <a:schemeClr val="accent2">
                    <a:lumMod val="60000"/>
                    <a:lumOff val="40000"/>
                  </a:schemeClr>
                </a:solidFill>
              </a:rPr>
              <a:t>ゆく</a:t>
            </a:r>
            <a:r>
              <a:rPr lang="ja-JP" altLang="en-US" sz="6000" dirty="0"/>
              <a:t>も</a:t>
            </a:r>
            <a:r>
              <a:rPr lang="ja-JP" altLang="en-US" sz="6000" dirty="0">
                <a:solidFill>
                  <a:schemeClr val="accent2">
                    <a:lumMod val="60000"/>
                    <a:lumOff val="40000"/>
                  </a:schemeClr>
                </a:solidFill>
              </a:rPr>
              <a:t>かへる</a:t>
            </a:r>
            <a:r>
              <a:rPr lang="ja-JP" altLang="en-US" sz="6000" dirty="0"/>
              <a:t>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t>しるもしらぬも</a:t>
            </a:r>
            <a:endParaRPr lang="en-US" altLang="ja-JP" sz="6000" dirty="0"/>
          </a:p>
          <a:p>
            <a:endParaRPr lang="en-US" altLang="ja-JP" sz="6000" dirty="0"/>
          </a:p>
          <a:p>
            <a:r>
              <a:rPr lang="ja-JP" altLang="en-US" sz="6000" dirty="0"/>
              <a:t>あふさかのせき</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10347371" y="416153"/>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歌の中の、対比されている言葉は</a:t>
            </a:r>
            <a:endParaRPr lang="en-US" altLang="ja-JP" sz="2800" dirty="0"/>
          </a:p>
          <a:p>
            <a:r>
              <a:rPr lang="ja-JP" altLang="en-US" sz="2800" dirty="0"/>
              <a:t>何でしょう。</a:t>
            </a:r>
          </a:p>
        </p:txBody>
      </p:sp>
    </p:spTree>
    <p:extLst>
      <p:ext uri="{BB962C8B-B14F-4D97-AF65-F5344CB8AC3E}">
        <p14:creationId xmlns:p14="http://schemas.microsoft.com/office/powerpoint/2010/main" val="773325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solidFill>
                  <a:schemeClr val="accent2">
                    <a:lumMod val="60000"/>
                    <a:lumOff val="40000"/>
                  </a:schemeClr>
                </a:solidFill>
              </a:rPr>
              <a:t>ゆく</a:t>
            </a:r>
            <a:r>
              <a:rPr lang="ja-JP" altLang="en-US" sz="6000" dirty="0"/>
              <a:t>も</a:t>
            </a:r>
            <a:r>
              <a:rPr lang="ja-JP" altLang="en-US" sz="6000" dirty="0">
                <a:solidFill>
                  <a:schemeClr val="accent2">
                    <a:lumMod val="60000"/>
                    <a:lumOff val="40000"/>
                  </a:schemeClr>
                </a:solidFill>
              </a:rPr>
              <a:t>かへる</a:t>
            </a:r>
            <a:r>
              <a:rPr lang="ja-JP" altLang="en-US" sz="6000" dirty="0"/>
              <a:t>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solidFill>
                  <a:schemeClr val="accent6">
                    <a:lumMod val="60000"/>
                    <a:lumOff val="40000"/>
                  </a:schemeClr>
                </a:solidFill>
              </a:rPr>
              <a:t>しる</a:t>
            </a:r>
            <a:r>
              <a:rPr lang="ja-JP" altLang="en-US" sz="6000" dirty="0"/>
              <a:t>も</a:t>
            </a:r>
            <a:r>
              <a:rPr lang="ja-JP" altLang="en-US" sz="6000" dirty="0">
                <a:solidFill>
                  <a:schemeClr val="accent6">
                    <a:lumMod val="60000"/>
                    <a:lumOff val="40000"/>
                  </a:schemeClr>
                </a:solidFill>
              </a:rPr>
              <a:t>しらぬ</a:t>
            </a:r>
            <a:r>
              <a:rPr lang="ja-JP" altLang="en-US" sz="6000" dirty="0"/>
              <a:t>も</a:t>
            </a:r>
            <a:endParaRPr lang="en-US" altLang="ja-JP" sz="6000" dirty="0"/>
          </a:p>
          <a:p>
            <a:endParaRPr lang="en-US" altLang="ja-JP" sz="6000" dirty="0"/>
          </a:p>
          <a:p>
            <a:r>
              <a:rPr lang="ja-JP" altLang="en-US" sz="6000" dirty="0"/>
              <a:t>あふさかのせき</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10347371" y="416153"/>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歌の中の、対比されている言葉は</a:t>
            </a:r>
            <a:endParaRPr lang="en-US" altLang="ja-JP" sz="2800" dirty="0"/>
          </a:p>
          <a:p>
            <a:r>
              <a:rPr lang="ja-JP" altLang="en-US" sz="2800" dirty="0"/>
              <a:t>何でしょう。</a:t>
            </a:r>
          </a:p>
        </p:txBody>
      </p:sp>
    </p:spTree>
    <p:extLst>
      <p:ext uri="{BB962C8B-B14F-4D97-AF65-F5344CB8AC3E}">
        <p14:creationId xmlns:p14="http://schemas.microsoft.com/office/powerpoint/2010/main" val="666846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solidFill>
                  <a:schemeClr val="accent2">
                    <a:lumMod val="60000"/>
                    <a:lumOff val="40000"/>
                  </a:schemeClr>
                </a:solidFill>
              </a:rPr>
              <a:t>ゆく</a:t>
            </a:r>
            <a:r>
              <a:rPr lang="ja-JP" altLang="en-US" sz="6000" dirty="0"/>
              <a:t>も</a:t>
            </a:r>
            <a:r>
              <a:rPr lang="ja-JP" altLang="en-US" sz="6000" dirty="0">
                <a:solidFill>
                  <a:schemeClr val="accent2">
                    <a:lumMod val="60000"/>
                    <a:lumOff val="40000"/>
                  </a:schemeClr>
                </a:solidFill>
              </a:rPr>
              <a:t>かへる</a:t>
            </a:r>
            <a:r>
              <a:rPr lang="ja-JP" altLang="en-US" sz="6000" dirty="0"/>
              <a:t>も</a:t>
            </a:r>
            <a:endParaRPr lang="en-US" altLang="ja-JP" sz="6000" dirty="0"/>
          </a:p>
          <a:p>
            <a:endParaRPr lang="en-US" altLang="ja-JP" sz="6000" dirty="0"/>
          </a:p>
          <a:p>
            <a:r>
              <a:rPr lang="ja-JP" altLang="en-US" sz="6000" dirty="0">
                <a:solidFill>
                  <a:schemeClr val="accent1">
                    <a:lumMod val="75000"/>
                  </a:schemeClr>
                </a:solidFill>
              </a:rPr>
              <a:t>わかれ</a:t>
            </a:r>
            <a:r>
              <a:rPr lang="ja-JP" altLang="en-US" sz="6000" dirty="0"/>
              <a:t>ては</a:t>
            </a:r>
            <a:endParaRPr lang="en-US" altLang="ja-JP" sz="6000" dirty="0"/>
          </a:p>
          <a:p>
            <a:endParaRPr lang="en-US" altLang="ja-JP" sz="6000" dirty="0"/>
          </a:p>
          <a:p>
            <a:r>
              <a:rPr lang="ja-JP" altLang="en-US" sz="6000" dirty="0">
                <a:solidFill>
                  <a:schemeClr val="accent6">
                    <a:lumMod val="60000"/>
                    <a:lumOff val="40000"/>
                  </a:schemeClr>
                </a:solidFill>
              </a:rPr>
              <a:t>しる</a:t>
            </a:r>
            <a:r>
              <a:rPr lang="ja-JP" altLang="en-US" sz="6000" dirty="0"/>
              <a:t>も</a:t>
            </a:r>
            <a:r>
              <a:rPr lang="ja-JP" altLang="en-US" sz="6000" dirty="0">
                <a:solidFill>
                  <a:schemeClr val="accent6">
                    <a:lumMod val="60000"/>
                    <a:lumOff val="40000"/>
                  </a:schemeClr>
                </a:solidFill>
              </a:rPr>
              <a:t>しらぬ</a:t>
            </a:r>
            <a:r>
              <a:rPr lang="ja-JP" altLang="en-US" sz="6000" dirty="0"/>
              <a:t>も</a:t>
            </a:r>
            <a:endParaRPr lang="en-US" altLang="ja-JP" sz="6000" dirty="0"/>
          </a:p>
          <a:p>
            <a:endParaRPr lang="en-US" altLang="ja-JP" sz="6000" dirty="0"/>
          </a:p>
          <a:p>
            <a:r>
              <a:rPr lang="ja-JP" altLang="en-US" sz="6000" dirty="0">
                <a:solidFill>
                  <a:schemeClr val="accent1">
                    <a:lumMod val="75000"/>
                  </a:schemeClr>
                </a:solidFill>
              </a:rPr>
              <a:t>あふ</a:t>
            </a:r>
            <a:r>
              <a:rPr lang="ja-JP" altLang="en-US" sz="6000" dirty="0"/>
              <a:t>さかのせき</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10347371" y="416153"/>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歌の中の、対比されている言葉は</a:t>
            </a:r>
            <a:endParaRPr lang="en-US" altLang="ja-JP" sz="2800" dirty="0"/>
          </a:p>
          <a:p>
            <a:r>
              <a:rPr lang="ja-JP" altLang="en-US" sz="2800" dirty="0"/>
              <a:t>何でしょう。</a:t>
            </a:r>
          </a:p>
        </p:txBody>
      </p:sp>
    </p:spTree>
    <p:extLst>
      <p:ext uri="{BB962C8B-B14F-4D97-AF65-F5344CB8AC3E}">
        <p14:creationId xmlns:p14="http://schemas.microsoft.com/office/powerpoint/2010/main" val="1203178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t>ゆくもかへるも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t>しるもしらぬも</a:t>
            </a:r>
            <a:endParaRPr lang="en-US" altLang="ja-JP" sz="6000" dirty="0"/>
          </a:p>
          <a:p>
            <a:endParaRPr lang="en-US" altLang="ja-JP" sz="6000" dirty="0"/>
          </a:p>
          <a:p>
            <a:r>
              <a:rPr lang="ja-JP" altLang="en-US" sz="6000" dirty="0"/>
              <a:t>あふさかのせき</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この中にある地名は何でしょうか。</a:t>
            </a:r>
            <a:endParaRPr lang="en-US" altLang="ja-JP" sz="2800" dirty="0"/>
          </a:p>
        </p:txBody>
      </p:sp>
    </p:spTree>
    <p:extLst>
      <p:ext uri="{BB962C8B-B14F-4D97-AF65-F5344CB8AC3E}">
        <p14:creationId xmlns:p14="http://schemas.microsoft.com/office/powerpoint/2010/main" val="276459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これやこの</a:t>
            </a:r>
            <a:endParaRPr lang="en-US" altLang="ja-JP" sz="6000" dirty="0"/>
          </a:p>
          <a:p>
            <a:endParaRPr lang="en-US" altLang="ja-JP" sz="6000" dirty="0"/>
          </a:p>
          <a:p>
            <a:r>
              <a:rPr lang="ja-JP" altLang="en-US" sz="6000" dirty="0"/>
              <a:t>ゆくもかへるも</a:t>
            </a:r>
            <a:endParaRPr lang="en-US" altLang="ja-JP" sz="6000" dirty="0"/>
          </a:p>
          <a:p>
            <a:endParaRPr lang="en-US" altLang="ja-JP" sz="6000" dirty="0"/>
          </a:p>
          <a:p>
            <a:r>
              <a:rPr lang="ja-JP" altLang="en-US" sz="6000" dirty="0"/>
              <a:t>わかれては</a:t>
            </a:r>
            <a:endParaRPr lang="en-US" altLang="ja-JP" sz="6000" dirty="0"/>
          </a:p>
          <a:p>
            <a:endParaRPr lang="en-US" altLang="ja-JP" sz="6000" dirty="0"/>
          </a:p>
          <a:p>
            <a:r>
              <a:rPr lang="ja-JP" altLang="en-US" sz="6000" dirty="0"/>
              <a:t>しるもしらぬも</a:t>
            </a:r>
            <a:endParaRPr lang="en-US" altLang="ja-JP" sz="6000" dirty="0"/>
          </a:p>
          <a:p>
            <a:endParaRPr lang="en-US" altLang="ja-JP" sz="6000" dirty="0"/>
          </a:p>
          <a:p>
            <a:r>
              <a:rPr lang="ja-JP" altLang="en-US" sz="6000" dirty="0">
                <a:solidFill>
                  <a:srgbClr val="FF0000"/>
                </a:solidFill>
              </a:rPr>
              <a:t>逢坂の関</a:t>
            </a:r>
            <a:endParaRPr lang="en-US" altLang="ja-JP" sz="6000" dirty="0">
              <a:solidFill>
                <a:srgbClr val="FF0000"/>
              </a:solidFill>
            </a:endParaRPr>
          </a:p>
        </p:txBody>
      </p:sp>
      <p:sp>
        <p:nvSpPr>
          <p:cNvPr id="6" name="テキスト ボックス 5">
            <a:extLst>
              <a:ext uri="{FF2B5EF4-FFF2-40B4-BE49-F238E27FC236}">
                <a16:creationId xmlns:a16="http://schemas.microsoft.com/office/drawing/2014/main" id="{0446EA26-6180-41AC-ADCD-0D1F732238BE}"/>
              </a:ext>
            </a:extLst>
          </p:cNvPr>
          <p:cNvSpPr txBox="1"/>
          <p:nvPr/>
        </p:nvSpPr>
        <p:spPr>
          <a:xfrm>
            <a:off x="2211860" y="843220"/>
            <a:ext cx="461665" cy="990015"/>
          </a:xfrm>
          <a:prstGeom prst="rect">
            <a:avLst/>
          </a:prstGeom>
          <a:noFill/>
        </p:spPr>
        <p:txBody>
          <a:bodyPr vert="eaVert" wrap="none" rtlCol="0">
            <a:spAutoFit/>
          </a:bodyPr>
          <a:lstStyle/>
          <a:p>
            <a:r>
              <a:rPr kumimoji="1" lang="ja-JP" altLang="en-US" dirty="0">
                <a:solidFill>
                  <a:srgbClr val="FF0000"/>
                </a:solidFill>
              </a:rPr>
              <a:t>あふさか</a:t>
            </a:r>
          </a:p>
        </p:txBody>
      </p:sp>
      <p:sp>
        <p:nvSpPr>
          <p:cNvPr id="4" name="テキスト ボックス 3">
            <a:extLst>
              <a:ext uri="{FF2B5EF4-FFF2-40B4-BE49-F238E27FC236}">
                <a16:creationId xmlns:a16="http://schemas.microsoft.com/office/drawing/2014/main" id="{7448AE78-2EB0-435E-9BA9-8D931FB26474}"/>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この中にある地名は何でしょうか。</a:t>
            </a:r>
            <a:endParaRPr lang="en-US" altLang="ja-JP" sz="2800" dirty="0"/>
          </a:p>
        </p:txBody>
      </p:sp>
    </p:spTree>
    <p:extLst>
      <p:ext uri="{BB962C8B-B14F-4D97-AF65-F5344CB8AC3E}">
        <p14:creationId xmlns:p14="http://schemas.microsoft.com/office/powerpoint/2010/main" val="26149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画面録画 2">
            <a:hlinkClick r:id="" action="ppaction://media"/>
            <a:extLst>
              <a:ext uri="{FF2B5EF4-FFF2-40B4-BE49-F238E27FC236}">
                <a16:creationId xmlns:a16="http://schemas.microsoft.com/office/drawing/2014/main" id="{B74AEA69-74B9-43D5-866A-6A99CD1ED83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11516" y="228499"/>
            <a:ext cx="10030636" cy="6440598"/>
          </a:xfrm>
          <a:prstGeom prst="rect">
            <a:avLst/>
          </a:prstGeom>
        </p:spPr>
      </p:pic>
    </p:spTree>
    <p:extLst>
      <p:ext uri="{BB962C8B-B14F-4D97-AF65-F5344CB8AC3E}">
        <p14:creationId xmlns:p14="http://schemas.microsoft.com/office/powerpoint/2010/main" val="303119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FEE717A-C7B9-49FC-B69E-9126D396E0C2}"/>
              </a:ext>
            </a:extLst>
          </p:cNvPr>
          <p:cNvPicPr>
            <a:picLocks noChangeAspect="1"/>
          </p:cNvPicPr>
          <p:nvPr/>
        </p:nvPicPr>
        <p:blipFill>
          <a:blip r:embed="rId3"/>
          <a:stretch>
            <a:fillRect/>
          </a:stretch>
        </p:blipFill>
        <p:spPr>
          <a:xfrm>
            <a:off x="385404" y="-45893"/>
            <a:ext cx="10368378" cy="6701301"/>
          </a:xfrm>
          <a:prstGeom prst="rect">
            <a:avLst/>
          </a:prstGeom>
        </p:spPr>
      </p:pic>
    </p:spTree>
    <p:extLst>
      <p:ext uri="{BB962C8B-B14F-4D97-AF65-F5344CB8AC3E}">
        <p14:creationId xmlns:p14="http://schemas.microsoft.com/office/powerpoint/2010/main" val="3829128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913679" y="500657"/>
            <a:ext cx="4801314" cy="6190342"/>
          </a:xfrm>
          <a:prstGeom prst="rect">
            <a:avLst/>
          </a:prstGeom>
          <a:noFill/>
        </p:spPr>
        <p:txBody>
          <a:bodyPr vert="eaVert" wrap="square" rtlCol="0">
            <a:spAutoFit/>
          </a:bodyPr>
          <a:lstStyle/>
          <a:p>
            <a:r>
              <a:rPr lang="ja-JP" altLang="en-US" sz="6000" dirty="0"/>
              <a:t>これやこの</a:t>
            </a:r>
            <a:endParaRPr lang="en-US" altLang="ja-JP" sz="6000" dirty="0"/>
          </a:p>
          <a:p>
            <a:r>
              <a:rPr lang="ja-JP" altLang="en-US" sz="6000" dirty="0"/>
              <a:t>行くも帰るも</a:t>
            </a:r>
            <a:endParaRPr lang="en-US" altLang="ja-JP" sz="6000" dirty="0"/>
          </a:p>
          <a:p>
            <a:r>
              <a:rPr lang="ja-JP" altLang="en-US" sz="6000" dirty="0"/>
              <a:t>別れては</a:t>
            </a:r>
            <a:endParaRPr lang="en-US" altLang="ja-JP" sz="6000" dirty="0"/>
          </a:p>
          <a:p>
            <a:r>
              <a:rPr lang="ja-JP" altLang="en-US" sz="6000" dirty="0"/>
              <a:t>知るも知らぬも</a:t>
            </a:r>
            <a:endParaRPr lang="en-US" altLang="ja-JP" sz="6000" dirty="0"/>
          </a:p>
          <a:p>
            <a:r>
              <a:rPr lang="ja-JP" altLang="en-US" sz="6000" dirty="0"/>
              <a:t>逢坂の関</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5408516" y="409299"/>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逢坂の関で、どんな人たちが</a:t>
            </a:r>
            <a:endParaRPr lang="en-US" altLang="ja-JP" sz="2800" dirty="0"/>
          </a:p>
          <a:p>
            <a:r>
              <a:rPr lang="ja-JP" altLang="en-US" sz="2800" dirty="0"/>
              <a:t>作者に見えていたでしょうか。</a:t>
            </a:r>
            <a:endParaRPr lang="en-US" altLang="ja-JP" sz="2800" dirty="0"/>
          </a:p>
        </p:txBody>
      </p:sp>
    </p:spTree>
    <p:extLst>
      <p:ext uri="{BB962C8B-B14F-4D97-AF65-F5344CB8AC3E}">
        <p14:creationId xmlns:p14="http://schemas.microsoft.com/office/powerpoint/2010/main" val="2403007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913679" y="500657"/>
            <a:ext cx="4801314" cy="6190342"/>
          </a:xfrm>
          <a:prstGeom prst="rect">
            <a:avLst/>
          </a:prstGeom>
          <a:noFill/>
        </p:spPr>
        <p:txBody>
          <a:bodyPr vert="eaVert" wrap="square" rtlCol="0">
            <a:spAutoFit/>
          </a:bodyPr>
          <a:lstStyle/>
          <a:p>
            <a:r>
              <a:rPr lang="ja-JP" altLang="en-US" sz="6000" dirty="0"/>
              <a:t>これやこの</a:t>
            </a:r>
            <a:endParaRPr lang="en-US" altLang="ja-JP" sz="6000" dirty="0"/>
          </a:p>
          <a:p>
            <a:r>
              <a:rPr lang="ja-JP" altLang="en-US" sz="6000" dirty="0"/>
              <a:t>行くも帰るも</a:t>
            </a:r>
            <a:endParaRPr lang="en-US" altLang="ja-JP" sz="6000" dirty="0"/>
          </a:p>
          <a:p>
            <a:r>
              <a:rPr lang="ja-JP" altLang="en-US" sz="6000" dirty="0"/>
              <a:t>別れては</a:t>
            </a:r>
            <a:endParaRPr lang="en-US" altLang="ja-JP" sz="6000" dirty="0"/>
          </a:p>
          <a:p>
            <a:r>
              <a:rPr lang="ja-JP" altLang="en-US" sz="6000" dirty="0"/>
              <a:t>知るも知らぬも</a:t>
            </a:r>
            <a:endParaRPr lang="en-US" altLang="ja-JP" sz="6000" dirty="0"/>
          </a:p>
          <a:p>
            <a:r>
              <a:rPr lang="ja-JP" altLang="en-US" sz="6000" dirty="0"/>
              <a:t>逢坂の関</a:t>
            </a:r>
            <a:endParaRPr lang="en-US" altLang="ja-JP" sz="6000" dirty="0"/>
          </a:p>
        </p:txBody>
      </p:sp>
      <p:sp>
        <p:nvSpPr>
          <p:cNvPr id="3" name="テキスト ボックス 2">
            <a:extLst>
              <a:ext uri="{FF2B5EF4-FFF2-40B4-BE49-F238E27FC236}">
                <a16:creationId xmlns:a16="http://schemas.microsoft.com/office/drawing/2014/main" id="{AE696597-9BD5-4D75-895F-55E8326BA634}"/>
              </a:ext>
            </a:extLst>
          </p:cNvPr>
          <p:cNvSpPr txBox="1"/>
          <p:nvPr/>
        </p:nvSpPr>
        <p:spPr>
          <a:xfrm>
            <a:off x="5408516" y="409299"/>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逢坂の関で、どんな人たちが</a:t>
            </a:r>
            <a:endParaRPr lang="en-US" altLang="ja-JP" sz="2800" dirty="0"/>
          </a:p>
          <a:p>
            <a:r>
              <a:rPr lang="ja-JP" altLang="en-US" sz="2800" dirty="0"/>
              <a:t>作者に見えていたでしょうか。</a:t>
            </a:r>
            <a:endParaRPr lang="en-US" altLang="ja-JP" sz="2800" dirty="0"/>
          </a:p>
        </p:txBody>
      </p:sp>
      <p:sp>
        <p:nvSpPr>
          <p:cNvPr id="4" name="テキスト ボックス 3">
            <a:extLst>
              <a:ext uri="{FF2B5EF4-FFF2-40B4-BE49-F238E27FC236}">
                <a16:creationId xmlns:a16="http://schemas.microsoft.com/office/drawing/2014/main" id="{EC664986-E64C-4014-B3B5-6F6EF6AD921A}"/>
              </a:ext>
            </a:extLst>
          </p:cNvPr>
          <p:cNvSpPr txBox="1"/>
          <p:nvPr/>
        </p:nvSpPr>
        <p:spPr>
          <a:xfrm>
            <a:off x="2398161" y="653057"/>
            <a:ext cx="2646878" cy="6190342"/>
          </a:xfrm>
          <a:prstGeom prst="rect">
            <a:avLst/>
          </a:prstGeom>
          <a:noFill/>
        </p:spPr>
        <p:txBody>
          <a:bodyPr vert="eaVert" wrap="square" rtlCol="0">
            <a:spAutoFit/>
          </a:bodyPr>
          <a:lstStyle/>
          <a:p>
            <a:r>
              <a:rPr lang="ja-JP" altLang="en-US" sz="4000" dirty="0"/>
              <a:t>旅をする人</a:t>
            </a:r>
            <a:endParaRPr lang="en-US" altLang="ja-JP" sz="4000" dirty="0"/>
          </a:p>
          <a:p>
            <a:r>
              <a:rPr lang="ja-JP" altLang="en-US" sz="4000" dirty="0"/>
              <a:t>お見送りをする人</a:t>
            </a:r>
            <a:endParaRPr lang="en-US" altLang="ja-JP" sz="4000" dirty="0"/>
          </a:p>
          <a:p>
            <a:r>
              <a:rPr lang="ja-JP" altLang="en-US" sz="4000" dirty="0"/>
              <a:t>再会を喜ぶ人</a:t>
            </a:r>
            <a:endParaRPr lang="en-US" altLang="ja-JP" sz="4000" dirty="0"/>
          </a:p>
          <a:p>
            <a:r>
              <a:rPr lang="ja-JP" altLang="en-US" sz="4000" dirty="0"/>
              <a:t>　　　　　　　　　など</a:t>
            </a:r>
            <a:endParaRPr lang="en-US" altLang="ja-JP" sz="4000" dirty="0"/>
          </a:p>
        </p:txBody>
      </p:sp>
    </p:spTree>
    <p:extLst>
      <p:ext uri="{BB962C8B-B14F-4D97-AF65-F5344CB8AC3E}">
        <p14:creationId xmlns:p14="http://schemas.microsoft.com/office/powerpoint/2010/main" val="1897746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建物 が含まれている画像&#10;&#10;自動的に生成された説明">
            <a:extLst>
              <a:ext uri="{FF2B5EF4-FFF2-40B4-BE49-F238E27FC236}">
                <a16:creationId xmlns:a16="http://schemas.microsoft.com/office/drawing/2014/main" id="{2C3B1C39-A638-41C8-BECF-4BFA2DA82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6648" y="197689"/>
            <a:ext cx="4106587" cy="5580747"/>
          </a:xfrm>
          <a:prstGeom prst="rect">
            <a:avLst/>
          </a:prstGeom>
        </p:spPr>
      </p:pic>
      <p:sp>
        <p:nvSpPr>
          <p:cNvPr id="8" name="テキスト ボックス 7">
            <a:extLst>
              <a:ext uri="{FF2B5EF4-FFF2-40B4-BE49-F238E27FC236}">
                <a16:creationId xmlns:a16="http://schemas.microsoft.com/office/drawing/2014/main" id="{D2FA5E9E-7726-486D-9A85-FAA96F04014A}"/>
              </a:ext>
            </a:extLst>
          </p:cNvPr>
          <p:cNvSpPr txBox="1"/>
          <p:nvPr/>
        </p:nvSpPr>
        <p:spPr>
          <a:xfrm>
            <a:off x="8570130" y="1623124"/>
            <a:ext cx="1107996" cy="6190342"/>
          </a:xfrm>
          <a:prstGeom prst="rect">
            <a:avLst/>
          </a:prstGeom>
          <a:noFill/>
        </p:spPr>
        <p:txBody>
          <a:bodyPr vert="eaVert" wrap="square" rtlCol="0">
            <a:spAutoFit/>
          </a:bodyPr>
          <a:lstStyle/>
          <a:p>
            <a:r>
              <a:rPr lang="ja-JP" altLang="en-US" sz="6000" dirty="0"/>
              <a:t>蝉丸</a:t>
            </a:r>
            <a:endParaRPr lang="en-US" altLang="ja-JP" sz="6000" dirty="0"/>
          </a:p>
        </p:txBody>
      </p:sp>
      <p:sp>
        <p:nvSpPr>
          <p:cNvPr id="9" name="テキスト ボックス 8">
            <a:extLst>
              <a:ext uri="{FF2B5EF4-FFF2-40B4-BE49-F238E27FC236}">
                <a16:creationId xmlns:a16="http://schemas.microsoft.com/office/drawing/2014/main" id="{B85E0666-E498-428A-A61C-AF064E2493BE}"/>
              </a:ext>
            </a:extLst>
          </p:cNvPr>
          <p:cNvSpPr txBox="1"/>
          <p:nvPr/>
        </p:nvSpPr>
        <p:spPr>
          <a:xfrm>
            <a:off x="9462682" y="1950738"/>
            <a:ext cx="430887" cy="6190342"/>
          </a:xfrm>
          <a:prstGeom prst="rect">
            <a:avLst/>
          </a:prstGeom>
          <a:noFill/>
        </p:spPr>
        <p:txBody>
          <a:bodyPr vert="eaVert" wrap="square" rtlCol="0">
            <a:spAutoFit/>
          </a:bodyPr>
          <a:lstStyle/>
          <a:p>
            <a:r>
              <a:rPr lang="ja-JP" altLang="en-US" sz="1600" dirty="0"/>
              <a:t>せ み ま る</a:t>
            </a:r>
            <a:endParaRPr lang="en-US" altLang="ja-JP" sz="1600" dirty="0"/>
          </a:p>
        </p:txBody>
      </p:sp>
    </p:spTree>
    <p:extLst>
      <p:ext uri="{BB962C8B-B14F-4D97-AF65-F5344CB8AC3E}">
        <p14:creationId xmlns:p14="http://schemas.microsoft.com/office/powerpoint/2010/main" val="253825530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57124</TotalTime>
  <Words>588</Words>
  <Application>Microsoft Office PowerPoint</Application>
  <PresentationFormat>ワイド画面</PresentationFormat>
  <Paragraphs>133</Paragraphs>
  <Slides>14</Slides>
  <Notes>13</Notes>
  <HiddenSlides>0</HiddenSlides>
  <MMClips>1</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Arial</vt:lpstr>
      <vt:lpstr>Calibri</vt:lpstr>
      <vt:lpstr>Calibri Light</vt:lpstr>
      <vt:lpstr>Office テーマ</vt:lpstr>
      <vt:lpstr>おもしろ百人一首授業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おもしろ百人一首授業</dc:title>
  <dc:creator>kosho@mvd.biglobe.ne.jp</dc:creator>
  <cp:lastModifiedBy>溝口 佳成</cp:lastModifiedBy>
  <cp:revision>82</cp:revision>
  <dcterms:created xsi:type="dcterms:W3CDTF">2018-06-09T11:59:33Z</dcterms:created>
  <dcterms:modified xsi:type="dcterms:W3CDTF">2022-01-06T06:10:22Z</dcterms:modified>
</cp:coreProperties>
</file>